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5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2032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A982AF90-3A9B-C746-938C-F7E6B737FE61}" type="datetime1">
              <a:rPr lang="en-US"/>
              <a:pPr>
                <a:defRPr/>
              </a:pPr>
              <a:t>2/21/13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6B823A75-1E95-344B-AFF1-84FD6DC281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1377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64" charset="-128"/>
        <a:cs typeface="ＭＳ Ｐゴシック" pitchFamily="6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6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6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6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6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China is an old country, and thus has a lot of history that helped shape who the Chinese are today.</a:t>
            </a:r>
          </a:p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Use information from ‘China – history and background’ reading and the YouTube videos from your written instructions to learn more about the role of dynasties in Chinese history. </a:t>
            </a:r>
            <a:endParaRPr lang="en-US" i="1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C53541C-A0F2-1149-B801-3245B0D47235}" type="slidenum">
              <a:rPr lang="en-US" sz="1200">
                <a:latin typeface="Calibri" charset="0"/>
              </a:rPr>
              <a:pPr eaLnBrk="1" hangingPunct="1"/>
              <a:t>3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If you would like to include more information, another point you could talk about is Japan’s attempt to take over China in WWI and WWII</a:t>
            </a:r>
          </a:p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Use information from the ‘China – history and background’ reading and the YouTube videos from your written instructions to learn more about how China fell from world trade dominance. </a:t>
            </a: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8069A55-7CB8-7B4A-9F2F-EB66AEA146C9}" type="slidenum">
              <a:rPr lang="en-US" sz="1200">
                <a:latin typeface="Calibri" charset="0"/>
              </a:rPr>
              <a:pPr eaLnBrk="1" hangingPunct="1"/>
              <a:t>4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Earthquake relief was not only refused, the government denied anything happened (</a:t>
            </a:r>
            <a:r>
              <a:rPr lang="ja-JP" altLang="en-US">
                <a:latin typeface="Calibri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>
                <a:latin typeface="Calibri" charset="0"/>
                <a:ea typeface="ＭＳ Ｐゴシック" charset="0"/>
                <a:cs typeface="ＭＳ Ｐゴシック" charset="0"/>
              </a:rPr>
              <a:t>no one died</a:t>
            </a:r>
            <a:r>
              <a:rPr lang="ja-JP" altLang="en-US">
                <a:latin typeface="Calibri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>
                <a:latin typeface="Calibri" charset="0"/>
                <a:ea typeface="ＭＳ Ｐゴシック" charset="0"/>
                <a:cs typeface="ＭＳ Ｐゴシック" charset="0"/>
              </a:rPr>
              <a:t>).  The government also denied the protests of 1989 happened.</a:t>
            </a:r>
          </a:p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Use information from the ‘China – history and background’ reading and the YouTube videos from your written instructions to learn more about the rise of communism in China. </a:t>
            </a: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5A39ACD-84B9-DC41-B3C5-41412FC06E33}" type="slidenum">
              <a:rPr lang="en-US" sz="1200">
                <a:latin typeface="Calibri" charset="0"/>
              </a:rPr>
              <a:pPr eaLnBrk="1" hangingPunct="1"/>
              <a:t>5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We have nothing in the United States that compares. In China, the state owns all land but not the buildings. Factories are given </a:t>
            </a:r>
            <a:r>
              <a:rPr lang="ja-JP" altLang="en-US">
                <a:latin typeface="Calibri" charset="0"/>
                <a:ea typeface="ＭＳ Ｐゴシック" charset="0"/>
                <a:cs typeface="ＭＳ Ｐゴシック" charset="0"/>
              </a:rPr>
              <a:t>‘</a:t>
            </a:r>
            <a:r>
              <a:rPr lang="en-US" altLang="ja-JP">
                <a:latin typeface="Calibri" charset="0"/>
                <a:ea typeface="ＭＳ Ｐゴシック" charset="0"/>
                <a:cs typeface="ＭＳ Ｐゴシック" charset="0"/>
              </a:rPr>
              <a:t>land use rights</a:t>
            </a:r>
            <a:r>
              <a:rPr lang="ja-JP" altLang="en-US">
                <a:latin typeface="Calibri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Calibri" charset="0"/>
                <a:ea typeface="ＭＳ Ｐゴシック" charset="0"/>
                <a:cs typeface="ＭＳ Ｐゴシック" charset="0"/>
              </a:rPr>
              <a:t> that last for 50 years and can be removed/destroyed or built at will by the state. Farm ground is called collectives; the buildings are owned by the farmer. </a:t>
            </a: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B4FB65E-D02F-6A4E-9B3A-D03176E9B0F6}" type="slidenum">
              <a:rPr lang="en-US" sz="1200">
                <a:latin typeface="Calibri" charset="0"/>
              </a:rPr>
              <a:pPr eaLnBrk="1" hangingPunct="1"/>
              <a:t>6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See your written instructions for more examples of what you could present for this slide. </a:t>
            </a: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81C9D9-D83D-8B44-9D95-614A16D816A8}" type="slidenum">
              <a:rPr lang="en-US" sz="1200">
                <a:latin typeface="Calibri" charset="0"/>
              </a:rPr>
              <a:pPr eaLnBrk="1" hangingPunct="1"/>
              <a:t>7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8A13BF2-517A-BC49-BFD4-BC76278BB113}" type="slidenum">
              <a:rPr lang="en-US" sz="1200">
                <a:latin typeface="Calibri" charset="0"/>
              </a:rPr>
              <a:pPr eaLnBrk="1" hangingPunct="1"/>
              <a:t>8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C719367-F673-2C47-8188-CB75165BF4BA}" type="slidenum">
              <a:rPr lang="en-US" sz="1200">
                <a:latin typeface="Calibri" charset="0"/>
              </a:rPr>
              <a:pPr eaLnBrk="1" hangingPunct="1"/>
              <a:t>9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80EF2EB-F3A1-4142-844A-D42A8EE56CDE}" type="slidenum">
              <a:rPr lang="en-US" sz="1200">
                <a:latin typeface="Calibri" charset="0"/>
              </a:rPr>
              <a:pPr eaLnBrk="1" hangingPunct="1"/>
              <a:t>10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4C7AB-2529-ED44-A3F2-4B6C0F03ACB1}" type="datetime1">
              <a:rPr lang="en-US"/>
              <a:pPr>
                <a:defRPr/>
              </a:pPr>
              <a:t>2/21/13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B7E4A-60B4-B84E-B5DE-043C2CA70B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792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7A179-9D86-444B-B6FE-2510C395CB3D}" type="datetime1">
              <a:rPr lang="en-US"/>
              <a:pPr>
                <a:defRPr/>
              </a:pPr>
              <a:t>2/21/13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858B7-9441-4B4F-9BB3-3967135BF9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72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CF80D-CB14-E64A-8BC4-D1DA395D4F4B}" type="datetime1">
              <a:rPr lang="en-US"/>
              <a:pPr>
                <a:defRPr/>
              </a:pPr>
              <a:t>2/21/13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FF180-4C34-D64A-A882-D6AB3DE4CC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936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E7CA4-F6B0-1D4A-B2B2-35D326503290}" type="datetime1">
              <a:rPr lang="en-US"/>
              <a:pPr>
                <a:defRPr/>
              </a:pPr>
              <a:t>2/21/13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4B0E6-9000-A445-A8C7-514CB5E6D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320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E5A40-871B-734C-8C9C-8D59C1EF0951}" type="datetime1">
              <a:rPr lang="en-US"/>
              <a:pPr>
                <a:defRPr/>
              </a:pPr>
              <a:t>2/21/13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45122-0E19-4D44-BA25-58460517BA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094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F66FE-884D-E949-8E0C-2D09702678A8}" type="datetime1">
              <a:rPr lang="en-US"/>
              <a:pPr>
                <a:defRPr/>
              </a:pPr>
              <a:t>2/21/13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64560-2424-B642-A9A9-805EE53360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072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FC861-C1B1-D247-8A4B-4751E803F5BD}" type="datetime1">
              <a:rPr lang="en-US"/>
              <a:pPr>
                <a:defRPr/>
              </a:pPr>
              <a:t>2/21/13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FAC5E-458A-AE44-9073-12D4A8A37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004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8748A-8F94-B241-91E6-7AC48227C6ED}" type="datetime1">
              <a:rPr lang="en-US"/>
              <a:pPr>
                <a:defRPr/>
              </a:pPr>
              <a:t>2/21/13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6182F-7041-AC4B-BDBF-97406B4CA4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943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A4BDC-BCD0-874D-AD00-AD435F4DAABC}" type="datetime1">
              <a:rPr lang="en-US"/>
              <a:pPr>
                <a:defRPr/>
              </a:pPr>
              <a:t>2/21/13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98276-172D-654D-8A36-3227B0F80A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928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BD88E-878C-3142-B9C7-CE52F5236FDE}" type="datetime1">
              <a:rPr lang="en-US"/>
              <a:pPr>
                <a:defRPr/>
              </a:pPr>
              <a:t>2/21/13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9C77E-00E4-7342-97A2-65B62CDABA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156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66317-EC7A-B648-8913-82DE347CD4FC}" type="datetime1">
              <a:rPr lang="en-US"/>
              <a:pPr>
                <a:defRPr/>
              </a:pPr>
              <a:t>2/21/13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05B06-6CC2-DC45-9CEB-57A11C54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562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103EC13E-38F9-FE44-8D37-541DF9DFC06B}" type="datetime1">
              <a:rPr lang="en-US"/>
              <a:pPr>
                <a:defRPr/>
              </a:pPr>
              <a:t>2/21/13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C9BFF1B7-A862-7D48-9E96-1129D6B61E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64" charset="-128"/>
          <a:cs typeface="ＭＳ Ｐゴシック" pitchFamily="6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64" charset="0"/>
          <a:ea typeface="ＭＳ Ｐゴシック" pitchFamily="64" charset="-128"/>
          <a:cs typeface="ＭＳ Ｐゴシック" pitchFamily="6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64" charset="0"/>
          <a:ea typeface="ＭＳ Ｐゴシック" pitchFamily="64" charset="-128"/>
          <a:cs typeface="ＭＳ Ｐゴシック" pitchFamily="6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64" charset="0"/>
          <a:ea typeface="ＭＳ Ｐゴシック" pitchFamily="64" charset="-128"/>
          <a:cs typeface="ＭＳ Ｐゴシック" pitchFamily="6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64" charset="0"/>
          <a:ea typeface="ＭＳ Ｐゴシック" pitchFamily="64" charset="-128"/>
          <a:cs typeface="ＭＳ Ｐゴシック" pitchFamily="6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64" charset="0"/>
          <a:ea typeface="ＭＳ Ｐゴシック" pitchFamily="64" charset="-128"/>
          <a:cs typeface="ＭＳ Ｐゴシック" pitchFamily="6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64" charset="0"/>
          <a:ea typeface="ＭＳ Ｐゴシック" pitchFamily="64" charset="-128"/>
          <a:cs typeface="ＭＳ Ｐゴシック" pitchFamily="6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64" charset="0"/>
          <a:ea typeface="ＭＳ Ｐゴシック" pitchFamily="64" charset="-128"/>
          <a:cs typeface="ＭＳ Ｐゴシック" pitchFamily="6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64" charset="0"/>
          <a:ea typeface="ＭＳ Ｐゴシック" pitchFamily="64" charset="-128"/>
          <a:cs typeface="ＭＳ Ｐゴシック" pitchFamily="6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64" charset="-128"/>
          <a:cs typeface="ＭＳ Ｐゴシック" pitchFamily="6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6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6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6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6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2057399"/>
          </a:xfrm>
          <a:ln>
            <a:miter lim="800000"/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Trash in </a:t>
            </a: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 Emerging Market Economy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685800" y="2362200"/>
            <a:ext cx="7772400" cy="3962400"/>
          </a:xfrm>
        </p:spPr>
        <p:txBody>
          <a:bodyPr/>
          <a:lstStyle/>
          <a:p>
            <a:pPr eaLnBrk="1" hangingPunct="1"/>
            <a:r>
              <a:rPr lang="en-US" i="1">
                <a:solidFill>
                  <a:srgbClr val="898989"/>
                </a:solidFill>
                <a:latin typeface="Calibri" charset="0"/>
                <a:ea typeface="ＭＳ Ｐゴシック" charset="0"/>
                <a:cs typeface="ＭＳ Ｐゴシック" charset="0"/>
              </a:rPr>
              <a:t>Name of Chairperson</a:t>
            </a:r>
          </a:p>
          <a:p>
            <a:pPr eaLnBrk="1" hangingPunct="1"/>
            <a:r>
              <a:rPr lang="en-US" i="1">
                <a:solidFill>
                  <a:srgbClr val="898989"/>
                </a:solidFill>
                <a:latin typeface="Calibri" charset="0"/>
                <a:ea typeface="ＭＳ Ｐゴシック" charset="0"/>
                <a:cs typeface="ＭＳ Ｐゴシック" charset="0"/>
              </a:rPr>
              <a:t>Names of committee members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7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Committee Recommendations</a:t>
            </a:r>
            <a:endParaRPr lang="en-US" sz="47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i="1">
                <a:latin typeface="Calibri" charset="0"/>
                <a:ea typeface="ＭＳ Ｐゴシック" charset="0"/>
                <a:cs typeface="ＭＳ Ｐゴシック" charset="0"/>
              </a:rPr>
              <a:t>Make your recommendations on how China can fix their trash problem</a:t>
            </a:r>
          </a:p>
          <a:p>
            <a:pPr eaLnBrk="1" hangingPunct="1"/>
            <a:r>
              <a:rPr lang="en-US" i="1">
                <a:latin typeface="Calibri" charset="0"/>
                <a:ea typeface="ＭＳ Ｐゴシック" charset="0"/>
                <a:cs typeface="ＭＳ Ｐゴシック" charset="0"/>
              </a:rPr>
              <a:t>Recommend ways they can </a:t>
            </a:r>
            <a:r>
              <a:rPr lang="en-US" i="1" u="sng">
                <a:latin typeface="Calibri" charset="0"/>
                <a:ea typeface="ＭＳ Ｐゴシック" charset="0"/>
                <a:cs typeface="ＭＳ Ｐゴシック" charset="0"/>
              </a:rPr>
              <a:t>reduce</a:t>
            </a:r>
            <a:r>
              <a:rPr lang="en-US" i="1">
                <a:latin typeface="Calibri" charset="0"/>
                <a:ea typeface="ＭＳ Ｐゴシック" charset="0"/>
                <a:cs typeface="ＭＳ Ｐゴシック" charset="0"/>
              </a:rPr>
              <a:t> their trash</a:t>
            </a:r>
          </a:p>
          <a:p>
            <a:pPr eaLnBrk="1" hangingPunct="1"/>
            <a:r>
              <a:rPr lang="en-US" i="1">
                <a:latin typeface="Calibri" charset="0"/>
                <a:ea typeface="ＭＳ Ｐゴシック" charset="0"/>
                <a:cs typeface="ＭＳ Ｐゴシック" charset="0"/>
              </a:rPr>
              <a:t>How can these solutions be used in your neighborhood and school?</a:t>
            </a:r>
          </a:p>
          <a:p>
            <a:pPr marL="342900" lvl="1" indent="-342900" eaLnBrk="1" hangingPunct="1">
              <a:buFont typeface="Arial" charset="0"/>
              <a:buNone/>
            </a:pPr>
            <a:endParaRPr lang="en-US" sz="3200" i="1">
              <a:latin typeface="Calibri" charset="0"/>
              <a:ea typeface="ＭＳ Ｐゴシック" charset="0"/>
            </a:endParaRPr>
          </a:p>
          <a:p>
            <a:pPr eaLnBrk="1" hangingPunct="1">
              <a:buFont typeface="Arial" charset="0"/>
              <a:buNone/>
            </a:pPr>
            <a:endParaRPr lang="en-US" i="1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Arial" charset="0"/>
              <a:buNone/>
            </a:pPr>
            <a:endParaRPr lang="en-US" i="1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8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China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i="1">
                <a:latin typeface="Calibri" charset="0"/>
                <a:ea typeface="ＭＳ Ｐゴシック" charset="0"/>
                <a:cs typeface="ＭＳ Ｐゴシック" charset="0"/>
              </a:rPr>
              <a:t>Insert a map of where China is in the world</a:t>
            </a:r>
          </a:p>
          <a:p>
            <a:pPr eaLnBrk="1" hangingPunct="1"/>
            <a:r>
              <a:rPr lang="en-US" i="1">
                <a:latin typeface="Calibri" charset="0"/>
                <a:ea typeface="ＭＳ Ｐゴシック" charset="0"/>
                <a:cs typeface="ＭＳ Ｐゴシック" charset="0"/>
              </a:rPr>
              <a:t>Add a caption comparing the size of China to the USA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Chinese History: Dynasties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Dynasties ruled China for thousands of years</a:t>
            </a:r>
          </a:p>
          <a:p>
            <a:pPr lvl="1" eaLnBrk="1" hangingPunct="1"/>
            <a:r>
              <a:rPr lang="en-US">
                <a:latin typeface="Calibri" charset="0"/>
                <a:ea typeface="ＭＳ Ｐゴシック" charset="0"/>
              </a:rPr>
              <a:t> Some were great &amp; some were cruel </a:t>
            </a:r>
          </a:p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China becomes a world leader in economics, science, art and literature </a:t>
            </a:r>
          </a:p>
          <a:p>
            <a:pPr lvl="1" eaLnBrk="1" hangingPunct="1"/>
            <a:r>
              <a:rPr lang="en-US">
                <a:latin typeface="Calibri" charset="0"/>
                <a:ea typeface="ＭＳ Ｐゴシック" charset="0"/>
              </a:rPr>
              <a:t>Silk Road: a trading route    </a:t>
            </a:r>
          </a:p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1911: the end of the dynasties (civil war)  </a:t>
            </a:r>
          </a:p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447800"/>
          </a:xfrm>
          <a:ln>
            <a:miter lim="800000"/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The Fall from World </a:t>
            </a: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rade Dominance  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700">
                <a:latin typeface="Calibri" charset="0"/>
                <a:ea typeface="ＭＳ Ｐゴシック" charset="0"/>
                <a:cs typeface="ＭＳ Ｐゴシック" charset="0"/>
              </a:rPr>
              <a:t>A trade imbalance - China made what the world wanted, and China needed very little from the world</a:t>
            </a:r>
          </a:p>
          <a:p>
            <a:pPr eaLnBrk="1" hangingPunct="1">
              <a:lnSpc>
                <a:spcPct val="90000"/>
              </a:lnSpc>
            </a:pPr>
            <a:r>
              <a:rPr lang="en-US" sz="2700">
                <a:latin typeface="Calibri" charset="0"/>
                <a:ea typeface="ＭＳ Ｐゴシック" charset="0"/>
                <a:cs typeface="ＭＳ Ｐゴシック" charset="0"/>
              </a:rPr>
              <a:t> British investors shipped cotton and opium into China </a:t>
            </a:r>
          </a:p>
          <a:p>
            <a:pPr eaLnBrk="1" hangingPunct="1">
              <a:lnSpc>
                <a:spcPct val="90000"/>
              </a:lnSpc>
            </a:pPr>
            <a:r>
              <a:rPr lang="en-US" sz="2700">
                <a:latin typeface="Calibri" charset="0"/>
                <a:ea typeface="ＭＳ Ｐゴシック" charset="0"/>
                <a:cs typeface="ＭＳ Ｐゴシック" charset="0"/>
              </a:rPr>
              <a:t>Opium was outlawed </a:t>
            </a:r>
          </a:p>
          <a:p>
            <a:pPr eaLnBrk="1" hangingPunct="1">
              <a:lnSpc>
                <a:spcPct val="90000"/>
              </a:lnSpc>
            </a:pPr>
            <a:r>
              <a:rPr lang="en-US" sz="2700">
                <a:latin typeface="Calibri" charset="0"/>
                <a:ea typeface="ＭＳ Ｐゴシック" charset="0"/>
                <a:cs typeface="ＭＳ Ｐゴシック" charset="0"/>
              </a:rPr>
              <a:t>The Opium Wars</a:t>
            </a:r>
          </a:p>
          <a:p>
            <a:pPr lvl="1" eaLnBrk="1" hangingPunct="1">
              <a:lnSpc>
                <a:spcPct val="90000"/>
              </a:lnSpc>
              <a:buFont typeface="Lucida Grande" charset="0"/>
              <a:buChar char="-"/>
            </a:pPr>
            <a:r>
              <a:rPr lang="en-US" sz="2400">
                <a:latin typeface="Calibri" charset="0"/>
                <a:ea typeface="ＭＳ Ｐゴシック" charset="0"/>
              </a:rPr>
              <a:t>China declared war on opium and Britain declared war on China</a:t>
            </a:r>
          </a:p>
          <a:p>
            <a:pPr lvl="1" eaLnBrk="1" hangingPunct="1">
              <a:lnSpc>
                <a:spcPct val="90000"/>
              </a:lnSpc>
              <a:buFont typeface="Lucida Grande" charset="0"/>
              <a:buChar char="-"/>
            </a:pPr>
            <a:r>
              <a:rPr lang="en-US" sz="2400">
                <a:latin typeface="Calibri" charset="0"/>
                <a:ea typeface="ＭＳ Ｐゴシック" charset="0"/>
              </a:rPr>
              <a:t>China lost. Thus followed 100 years of "national humiliation"  </a:t>
            </a:r>
          </a:p>
          <a:p>
            <a:pPr eaLnBrk="1" hangingPunct="1">
              <a:lnSpc>
                <a:spcPct val="90000"/>
              </a:lnSpc>
            </a:pPr>
            <a:r>
              <a:rPr lang="en-US" sz="2700">
                <a:latin typeface="Calibri" charset="0"/>
                <a:ea typeface="ＭＳ Ｐゴシック" charset="0"/>
                <a:cs typeface="ＭＳ Ｐゴシック" charset="0"/>
              </a:rPr>
              <a:t>The country became fractured into warring tribes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Communism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>
                <a:latin typeface="Calibri" charset="0"/>
                <a:ea typeface="ＭＳ Ｐゴシック" charset="0"/>
                <a:cs typeface="ＭＳ Ｐゴシック" charset="0"/>
              </a:rPr>
              <a:t>Mao Zedong kills hundreds of thousands, uniting </a:t>
            </a:r>
            <a:r>
              <a:rPr lang="ja-JP" altLang="en-US" sz="2800">
                <a:latin typeface="Calibri" charset="0"/>
                <a:ea typeface="ＭＳ Ｐゴシック" charset="0"/>
                <a:cs typeface="ＭＳ Ｐゴシック" charset="0"/>
              </a:rPr>
              <a:t>‘</a:t>
            </a:r>
            <a:r>
              <a:rPr lang="en-US" altLang="ja-JP" sz="2800">
                <a:latin typeface="Calibri" charset="0"/>
                <a:ea typeface="ＭＳ Ｐゴシック" charset="0"/>
                <a:cs typeface="ＭＳ Ｐゴシック" charset="0"/>
              </a:rPr>
              <a:t>Red China</a:t>
            </a:r>
            <a:r>
              <a:rPr lang="ja-JP" altLang="en-US" sz="2800">
                <a:latin typeface="Calibri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2800">
                <a:latin typeface="Calibri" charset="0"/>
                <a:ea typeface="ＭＳ Ｐゴシック" charset="0"/>
                <a:cs typeface="ＭＳ Ｐゴシック" charset="0"/>
              </a:rPr>
              <a:t>in 1949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latin typeface="Calibri" charset="0"/>
                <a:ea typeface="ＭＳ Ｐゴシック" charset="0"/>
                <a:cs typeface="ＭＳ Ｐゴシック" charset="0"/>
              </a:rPr>
              <a:t>1976: earthquake killed an estimated 700,000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Calibri" charset="0"/>
                <a:ea typeface="ＭＳ Ｐゴシック" charset="0"/>
              </a:rPr>
              <a:t>International relief was refused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latin typeface="Calibri" charset="0"/>
                <a:ea typeface="ＭＳ Ｐゴシック" charset="0"/>
                <a:cs typeface="ＭＳ Ｐゴシック" charset="0"/>
              </a:rPr>
              <a:t>Gang of Four Rule ended in 1976 when Mao died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latin typeface="Calibri" charset="0"/>
                <a:ea typeface="ＭＳ Ｐゴシック" charset="0"/>
                <a:cs typeface="ＭＳ Ｐゴシック" charset="0"/>
              </a:rPr>
              <a:t>1989 Tiananmen Square Protests:  students protested, thousands were killed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latin typeface="Calibri" charset="0"/>
                <a:ea typeface="ＭＳ Ｐゴシック" charset="0"/>
                <a:cs typeface="ＭＳ Ｐゴシック" charset="0"/>
              </a:rPr>
              <a:t>Fear of another civil war led to openness and an industrial revolution like none the world has seen before</a:t>
            </a:r>
          </a:p>
          <a:p>
            <a:pPr eaLnBrk="1" hangingPunct="1">
              <a:lnSpc>
                <a:spcPct val="80000"/>
              </a:lnSpc>
            </a:pPr>
            <a:endParaRPr lang="en-US" sz="280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Chinese Culture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i="1">
                <a:latin typeface="Calibri" charset="0"/>
                <a:ea typeface="ＭＳ Ｐゴシック" charset="0"/>
                <a:cs typeface="ＭＳ Ｐゴシック" charset="0"/>
              </a:rPr>
              <a:t>Centuries of oppression are displayed in the video </a:t>
            </a:r>
            <a:r>
              <a:rPr lang="ja-JP" altLang="en-US" i="1">
                <a:latin typeface="Calibri" charset="0"/>
                <a:ea typeface="ＭＳ Ｐゴシック" charset="0"/>
                <a:cs typeface="ＭＳ Ｐゴシック" charset="0"/>
              </a:rPr>
              <a:t>‘</a:t>
            </a:r>
            <a:r>
              <a:rPr lang="en-US" altLang="ja-JP" i="1">
                <a:latin typeface="Calibri" charset="0"/>
                <a:ea typeface="ＭＳ Ｐゴシック" charset="0"/>
                <a:cs typeface="ＭＳ Ｐゴシック" charset="0"/>
              </a:rPr>
              <a:t>Cancer Villages</a:t>
            </a:r>
            <a:r>
              <a:rPr lang="ja-JP" altLang="en-US" i="1">
                <a:latin typeface="Calibri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i="1">
                <a:latin typeface="Calibri" charset="0"/>
                <a:ea typeface="ＭＳ Ｐゴシック" charset="0"/>
                <a:cs typeface="ＭＳ Ｐゴシック" charset="0"/>
              </a:rPr>
              <a:t>. Pick out five examples of the old oppression and the new China.</a:t>
            </a:r>
          </a:p>
          <a:p>
            <a:pPr eaLnBrk="1" hangingPunct="1"/>
            <a:r>
              <a:rPr lang="en-US" i="1">
                <a:latin typeface="Calibri" charset="0"/>
                <a:ea typeface="ＭＳ Ｐゴシック" charset="0"/>
                <a:cs typeface="ＭＳ Ｐゴシック" charset="0"/>
              </a:rPr>
              <a:t>Tell their story and share the examples of oppression you found. </a:t>
            </a:r>
          </a:p>
          <a:p>
            <a:pPr marL="342900" lvl="1" indent="-342900" eaLnBrk="1" hangingPunct="1">
              <a:buFont typeface="Arial" charset="0"/>
              <a:buChar char="•"/>
            </a:pPr>
            <a:r>
              <a:rPr lang="en-US" i="1">
                <a:latin typeface="Calibri" charset="0"/>
                <a:ea typeface="ＭＳ Ｐゴシック" charset="0"/>
              </a:rPr>
              <a:t> </a:t>
            </a:r>
            <a:r>
              <a:rPr lang="en-US" sz="3200" i="1">
                <a:latin typeface="Calibri" charset="0"/>
                <a:ea typeface="ＭＳ Ｐゴシック" charset="0"/>
              </a:rPr>
              <a:t>Compare the consequences – What would happen if a factory did this in the United States today?   </a:t>
            </a:r>
          </a:p>
          <a:p>
            <a:pPr eaLnBrk="1" hangingPunct="1">
              <a:buFont typeface="Arial" charset="0"/>
              <a:buNone/>
            </a:pPr>
            <a:endParaRPr lang="en-US" i="1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Arial" charset="0"/>
              <a:buNone/>
            </a:pPr>
            <a:endParaRPr lang="en-US" i="1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Chinese &amp; US Culture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i="1">
                <a:latin typeface="Calibri" charset="0"/>
                <a:ea typeface="ＭＳ Ｐゴシック" charset="0"/>
                <a:cs typeface="ＭＳ Ｐゴシック" charset="0"/>
              </a:rPr>
              <a:t>Compare and contrast the cultures of China and the US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i="1">
                <a:latin typeface="Calibri" charset="0"/>
                <a:ea typeface="ＭＳ Ｐゴシック" charset="0"/>
                <a:cs typeface="ＭＳ Ｐゴシック" charset="0"/>
              </a:rPr>
              <a:t>Bullet points (topics) for comparison could include: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i="1">
                <a:latin typeface="Calibri" charset="0"/>
                <a:ea typeface="ＭＳ Ｐゴシック" charset="0"/>
                <a:cs typeface="ＭＳ Ｐゴシック" charset="0"/>
              </a:rPr>
              <a:t>Population during the Industrial Revolution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i="1">
                <a:latin typeface="Calibri" charset="0"/>
                <a:ea typeface="ＭＳ Ｐゴシック" charset="0"/>
                <a:cs typeface="ＭＳ Ｐゴシック" charset="0"/>
              </a:rPr>
              <a:t>Environment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i="1">
                <a:latin typeface="Calibri" charset="0"/>
                <a:ea typeface="ＭＳ Ｐゴシック" charset="0"/>
                <a:cs typeface="ＭＳ Ｐゴシック" charset="0"/>
              </a:rPr>
              <a:t>Government Styles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The Problem of Trash 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i="1">
                <a:latin typeface="Calibri" charset="0"/>
                <a:ea typeface="ＭＳ Ｐゴシック" charset="0"/>
                <a:cs typeface="ＭＳ Ｐゴシック" charset="0"/>
              </a:rPr>
              <a:t>Think about problems associated with trash in China. Think about how trash problems are connected to health, the environment, business/economy, society, culture, history, etc. </a:t>
            </a:r>
          </a:p>
          <a:p>
            <a:pPr eaLnBrk="1" hangingPunct="1"/>
            <a:r>
              <a:rPr lang="en-US" sz="2800" i="1">
                <a:latin typeface="Calibri" charset="0"/>
                <a:ea typeface="ＭＳ Ｐゴシック" charset="0"/>
                <a:cs typeface="ＭＳ Ｐゴシック" charset="0"/>
              </a:rPr>
              <a:t>Insert YouTube videos that help explain the trash problem as it relates to China’s history and life in China today. No more than 15 minutes worth of videos and/or video clips should be used.</a:t>
            </a:r>
          </a:p>
          <a:p>
            <a:pPr eaLnBrk="1" hangingPunct="1"/>
            <a:r>
              <a:rPr lang="en-US" sz="2800" i="1">
                <a:latin typeface="Calibri" charset="0"/>
                <a:ea typeface="ＭＳ Ｐゴシック" charset="0"/>
                <a:cs typeface="ＭＳ Ｐゴシック" charset="0"/>
              </a:rPr>
              <a:t>Insert more slides if you are using multiple videos (Insert &gt; New Slide) </a:t>
            </a:r>
          </a:p>
          <a:p>
            <a:pPr eaLnBrk="1" hangingPunct="1"/>
            <a:endParaRPr lang="en-US" i="1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Arial" charset="0"/>
              <a:buNone/>
            </a:pPr>
            <a:endParaRPr lang="en-US" i="1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Arial" charset="0"/>
              <a:buNone/>
            </a:pPr>
            <a:endParaRPr lang="en-US" i="1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Committee Opinion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i="1">
                <a:latin typeface="Calibri" charset="0"/>
                <a:ea typeface="ＭＳ Ｐゴシック" charset="0"/>
                <a:cs typeface="ＭＳ Ｐゴシック" charset="0"/>
              </a:rPr>
              <a:t>Summarize your opinions about China and their solid waste (trash) problem as it relates to their culture</a:t>
            </a:r>
          </a:p>
          <a:p>
            <a:pPr eaLnBrk="1" hangingPunct="1"/>
            <a:r>
              <a:rPr lang="en-US" i="1">
                <a:latin typeface="Calibri" charset="0"/>
                <a:ea typeface="ＭＳ Ｐゴシック" charset="0"/>
                <a:cs typeface="ＭＳ Ｐゴシック" charset="0"/>
              </a:rPr>
              <a:t>Praise what China is doing correct</a:t>
            </a:r>
          </a:p>
          <a:p>
            <a:pPr marL="342900" lvl="1" indent="-342900" eaLnBrk="1" hangingPunct="1">
              <a:buFont typeface="Arial" charset="0"/>
              <a:buNone/>
            </a:pPr>
            <a:endParaRPr lang="en-US" sz="3200" i="1">
              <a:latin typeface="Calibri" charset="0"/>
              <a:ea typeface="ＭＳ Ｐゴシック" charset="0"/>
            </a:endParaRPr>
          </a:p>
          <a:p>
            <a:pPr eaLnBrk="1" hangingPunct="1">
              <a:buFont typeface="Arial" charset="0"/>
              <a:buNone/>
            </a:pPr>
            <a:endParaRPr lang="en-US" i="1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Arial" charset="0"/>
              <a:buNone/>
            </a:pPr>
            <a:endParaRPr lang="en-US" i="1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668</TotalTime>
  <Words>719</Words>
  <Application>Microsoft Macintosh PowerPoint</Application>
  <PresentationFormat>On-screen Show (4:3)</PresentationFormat>
  <Paragraphs>67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ＭＳ Ｐゴシック</vt:lpstr>
      <vt:lpstr>Calibri</vt:lpstr>
      <vt:lpstr>Lucida Grande</vt:lpstr>
      <vt:lpstr>Office Theme</vt:lpstr>
      <vt:lpstr>Trash in an Emerging Market Economy</vt:lpstr>
      <vt:lpstr>China </vt:lpstr>
      <vt:lpstr>Chinese History: Dynasties</vt:lpstr>
      <vt:lpstr>The Fall from World Trade Dominance  </vt:lpstr>
      <vt:lpstr>Communism</vt:lpstr>
      <vt:lpstr>Chinese Culture</vt:lpstr>
      <vt:lpstr>Chinese &amp; US Culture</vt:lpstr>
      <vt:lpstr>The Problem of Trash </vt:lpstr>
      <vt:lpstr>Committee Opinion</vt:lpstr>
      <vt:lpstr>Committee Recommendations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Trash in an Emerging Market Economy.</dc:title>
  <dc:creator>Theresa Springer</dc:creator>
  <cp:lastModifiedBy>Amy Kennedy</cp:lastModifiedBy>
  <cp:revision>30</cp:revision>
  <dcterms:created xsi:type="dcterms:W3CDTF">2013-01-16T17:36:40Z</dcterms:created>
  <dcterms:modified xsi:type="dcterms:W3CDTF">2013-02-21T20:31:07Z</dcterms:modified>
</cp:coreProperties>
</file>